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72" r:id="rId3"/>
    <p:sldId id="263" r:id="rId4"/>
    <p:sldId id="267" r:id="rId5"/>
    <p:sldId id="257" r:id="rId6"/>
    <p:sldId id="271" r:id="rId7"/>
    <p:sldId id="264" r:id="rId8"/>
    <p:sldId id="268" r:id="rId9"/>
    <p:sldId id="260" r:id="rId10"/>
    <p:sldId id="258" r:id="rId11"/>
    <p:sldId id="265" r:id="rId12"/>
    <p:sldId id="269" r:id="rId13"/>
    <p:sldId id="273" r:id="rId14"/>
    <p:sldId id="274" r:id="rId15"/>
    <p:sldId id="275" r:id="rId16"/>
    <p:sldId id="266" r:id="rId17"/>
    <p:sldId id="276" r:id="rId18"/>
    <p:sldId id="270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58"/>
    <p:restoredTop sz="94703"/>
  </p:normalViewPr>
  <p:slideViewPr>
    <p:cSldViewPr snapToGrid="0">
      <p:cViewPr varScale="1">
        <p:scale>
          <a:sx n="88" d="100"/>
          <a:sy n="88" d="100"/>
        </p:scale>
        <p:origin x="176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1FA912-358D-A5E1-CA0C-48EB58854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C494925-B74B-A8AF-B061-FA84F3DC7B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862F0D-7BF1-7B9F-0505-284D0F7A3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8B56-7138-41C3-B4B9-224BBA680F47}" type="datetimeFigureOut">
              <a:rPr lang="de-DE" smtClean="0"/>
              <a:t>07.11.25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30705D1-907C-B88C-B731-6C4B1872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2BC2DD-4CBC-8894-B7A3-D1528A909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E7FD-1025-44AF-B3B1-4E47010D1EF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3311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A08BC4-958F-5ADE-71CB-35AF3E970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58EBA6B-02B4-1E53-7B2D-9142F2621B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F29A0D-03B9-24C2-3D5B-A98E08917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8B56-7138-41C3-B4B9-224BBA680F47}" type="datetimeFigureOut">
              <a:rPr lang="de-DE" smtClean="0"/>
              <a:t>07.11.25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8E5A27-2DAE-A8D4-879E-0F0447503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164E09-C63B-EE81-E646-40F9FFE57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E7FD-1025-44AF-B3B1-4E47010D1EF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096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80AAC42-9F99-2289-BF5E-C01BC20665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F999FD4-8636-8A1D-04FE-6BE6A20716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03D9E4-D35A-BE17-3AE3-85B7CE0C2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8B56-7138-41C3-B4B9-224BBA680F47}" type="datetimeFigureOut">
              <a:rPr lang="de-DE" smtClean="0"/>
              <a:t>07.11.25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A55BB2-CED4-8D7A-8D6F-CC13A61A9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5B2A36-4DB2-BFE7-EEF0-9AF1EB2C5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E7FD-1025-44AF-B3B1-4E47010D1EF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7799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1EC58-4A96-9996-88B9-C06F272C3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D30E1E-B807-B77B-E3F0-1DAF0608B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0747AA-B0B2-F507-E20D-73318AB48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8B56-7138-41C3-B4B9-224BBA680F47}" type="datetimeFigureOut">
              <a:rPr lang="de-DE" smtClean="0"/>
              <a:t>07.11.25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9F0D55-EE70-808C-A695-726F3AC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32DFE6-AB0B-7ECD-505C-78E3193E1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E7FD-1025-44AF-B3B1-4E47010D1EF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8922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F10863-5751-422C-8CCF-3557B98DE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770B2D-994E-97E0-389C-ED305A6FAF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9E3242-C6A2-BDA8-9FFB-9EE666E79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8B56-7138-41C3-B4B9-224BBA680F47}" type="datetimeFigureOut">
              <a:rPr lang="de-DE" smtClean="0"/>
              <a:t>07.11.25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4C5F92-DEF2-98C8-226A-3AE36148E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7567EAE-4D6C-1E17-B7D0-49E48DEC9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E7FD-1025-44AF-B3B1-4E47010D1EF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2228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0FAFF4-6174-D4F9-5520-AE119DC09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FFF5A6-C547-5D0C-4AC1-2C4BA1F97A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2C86012-A906-996C-8818-51D3798D04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46269B9-F55D-96D5-78B1-1ECA4CD03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8B56-7138-41C3-B4B9-224BBA680F47}" type="datetimeFigureOut">
              <a:rPr lang="de-DE" smtClean="0"/>
              <a:t>07.11.25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403EB21-756C-67B0-567D-96FC4FE38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0D1B6A-E938-E0BC-6075-3C9FF66B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E7FD-1025-44AF-B3B1-4E47010D1EF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7510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F18629-3916-98B6-69A4-2AA38DAC6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BEAA6B-2317-79ED-5550-FBBB66533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684C0DE-BA42-52D9-E520-1D2633304D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413F1D6-336D-6F79-C3D8-A55E54E971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4106DD9-4792-CF8F-F372-CE9DCC1B52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D83C044-9021-E51F-0569-F95C65626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8B56-7138-41C3-B4B9-224BBA680F47}" type="datetimeFigureOut">
              <a:rPr lang="de-DE" smtClean="0"/>
              <a:t>07.11.25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D95657D-74A9-07FE-541D-628F975DF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EC8E542-6F7A-0D91-A5B0-E41AA71FD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E7FD-1025-44AF-B3B1-4E47010D1EF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213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E245F2-4ECB-EB58-6853-D743AC49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8179C77-9756-BDBC-E835-4F1FC3D0A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8B56-7138-41C3-B4B9-224BBA680F47}" type="datetimeFigureOut">
              <a:rPr lang="de-DE" smtClean="0"/>
              <a:t>07.11.25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815F9D1-6738-EAF2-EDA5-23F1453E3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CE0F95-4640-6444-753C-1DC3A2705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E7FD-1025-44AF-B3B1-4E47010D1EF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8181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DC2BFF9-0451-6906-9B69-4D6A21193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8B56-7138-41C3-B4B9-224BBA680F47}" type="datetimeFigureOut">
              <a:rPr lang="de-DE" smtClean="0"/>
              <a:t>07.11.25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046F3F9-C1C6-E9CF-A4BC-11895DD5D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E77D8D-81B6-FA72-6E89-9AE249C2B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E7FD-1025-44AF-B3B1-4E47010D1EF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8200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24ECD6-F2C7-507E-AE8F-C77620C89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70CA75-B469-E3DB-8C71-DA1B8ADB7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72F35BE-1199-51CC-115D-A5FEDA1C0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33ACF5C-1EEF-E50A-7762-D9ADF22EC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8B56-7138-41C3-B4B9-224BBA680F47}" type="datetimeFigureOut">
              <a:rPr lang="de-DE" smtClean="0"/>
              <a:t>07.11.25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5F266DD-6B33-5FE0-B3F9-6B923C8F4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05CE6C-CF6E-63F0-27D7-39C6D54F7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E7FD-1025-44AF-B3B1-4E47010D1EF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8275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5B00D4-AE8C-1126-3378-0FC7DB344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4D546D0-A11B-4CDE-094E-931E9BF373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DC53281-5F55-6D15-EC25-A612ACAA2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FF9A663-E3FE-9399-8920-0B18C9DCF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8B56-7138-41C3-B4B9-224BBA680F47}" type="datetimeFigureOut">
              <a:rPr lang="de-DE" smtClean="0"/>
              <a:t>07.11.25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06AF8C3-ADB0-2170-EA11-6E7BBFD5D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6F8ABBF-3294-DC8D-1C81-83E5EB98E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E7FD-1025-44AF-B3B1-4E47010D1EF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7236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5601988-8268-27AA-58AD-A547C51FF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441A9AC-48B3-33EC-07A8-8E63570B89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AF46C0-211B-1831-A1AF-11C3F43EC3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138B56-7138-41C3-B4B9-224BBA680F47}" type="datetimeFigureOut">
              <a:rPr lang="de-DE" smtClean="0"/>
              <a:t>07.11.25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DD532A-DE65-31D4-F88D-BBAB6E4780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37B90A-2FDF-FD1D-3864-744220EAEE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7FE7FD-1025-44AF-B3B1-4E47010D1EF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6067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E8555D-74A7-92D5-EFB9-EF127D2E1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All Parameters 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3721EC-6214-3326-30C9-4D67B3CEF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Symbol" panose="05050102010706020507" pitchFamily="18" charset="2"/>
              <a:buChar char="-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Symbol" panose="05050102010706020507" pitchFamily="18" charset="2"/>
              <a:buChar char="-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Symbol" panose="05050102010706020507" pitchFamily="18" charset="2"/>
              <a:buChar char="-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Symbol" panose="05050102010706020507" pitchFamily="18" charset="2"/>
              <a:buChar char="-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Symbol" panose="05050102010706020507" pitchFamily="18" charset="2"/>
              <a:buChar char="-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D721A79E-9067-18BD-DD73-81AE7CB5A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17" y="1599138"/>
            <a:ext cx="4796187" cy="2361325"/>
          </a:xfrm>
          <a:prstGeom prst="rect">
            <a:avLst/>
          </a:prstGeom>
        </p:spPr>
      </p:pic>
      <p:pic>
        <p:nvPicPr>
          <p:cNvPr id="11" name="Grafik 10" descr="Ein Bild, das Text, Reihe, Diagramm, Zahl enthält.&#10;&#10;KI-generierte Inhalte können fehlerhaft sein.">
            <a:extLst>
              <a:ext uri="{FF2B5EF4-FFF2-40B4-BE49-F238E27FC236}">
                <a16:creationId xmlns:a16="http://schemas.microsoft.com/office/drawing/2014/main" id="{6E30C270-5DDB-F849-855F-F12B90A91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487" y="1463061"/>
            <a:ext cx="4389129" cy="2633477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705AF020-6A59-47AB-6EBA-1F25F79462AF}"/>
              </a:ext>
            </a:extLst>
          </p:cNvPr>
          <p:cNvSpPr txBox="1"/>
          <p:nvPr/>
        </p:nvSpPr>
        <p:spPr>
          <a:xfrm>
            <a:off x="1198117" y="4001294"/>
            <a:ext cx="60944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Symbol" panose="05050102010706020507" pitchFamily="18" charset="2"/>
              <a:buChar char="-"/>
            </a:pP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NSE: 0.901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Runtime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: 3.74 min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Max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iteration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: ~ 100 </a:t>
            </a:r>
          </a:p>
        </p:txBody>
      </p:sp>
    </p:spTree>
    <p:extLst>
      <p:ext uri="{BB962C8B-B14F-4D97-AF65-F5344CB8AC3E}">
        <p14:creationId xmlns:p14="http://schemas.microsoft.com/office/powerpoint/2010/main" val="711011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4C8798-A45D-2726-7909-56A1C75DD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FF57429-CC37-0825-7621-FFBCA597AA00}"/>
              </a:ext>
            </a:extLst>
          </p:cNvPr>
          <p:cNvSpPr txBox="1"/>
          <p:nvPr/>
        </p:nvSpPr>
        <p:spPr>
          <a:xfrm>
            <a:off x="1185672" y="5012249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NSE = 0.843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D3BBAED-19DA-A9A2-D97A-CAB1A2547D23}"/>
              </a:ext>
            </a:extLst>
          </p:cNvPr>
          <p:cNvSpPr txBox="1"/>
          <p:nvPr/>
        </p:nvSpPr>
        <p:spPr>
          <a:xfrm>
            <a:off x="1185672" y="5276474"/>
            <a:ext cx="3419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runtime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= 3.85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minutes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Max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iterations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Fluctuating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/>
          </a:p>
        </p:txBody>
      </p:sp>
      <p:pic>
        <p:nvPicPr>
          <p:cNvPr id="4" name="Grafik 3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7264CD34-A4DE-380F-4F19-52BE1655F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17919"/>
            <a:ext cx="5367539" cy="264262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45DD2E8-44E6-AC7E-7263-2BC3EE215C72}"/>
              </a:ext>
            </a:extLst>
          </p:cNvPr>
          <p:cNvSpPr txBox="1"/>
          <p:nvPr/>
        </p:nvSpPr>
        <p:spPr>
          <a:xfrm>
            <a:off x="6239256" y="5012249"/>
            <a:ext cx="49487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Slightly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worse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NSE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Implies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big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impact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Evapotranspiration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Infliltration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Grafik 14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BD8300E5-7FB6-AAE3-80F3-CC17C31E6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672" y="2112261"/>
            <a:ext cx="4471425" cy="263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03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EEDE0-DA97-A900-4476-67261AF73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88006F-9B04-4C6E-16F4-05C81959B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URR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 descr="Ein Bild, das Text, Diagramm, Reihe, parallel enthält.&#10;&#10;KI-generierte Inhalte können fehlerhaft sein.">
            <a:extLst>
              <a:ext uri="{FF2B5EF4-FFF2-40B4-BE49-F238E27FC236}">
                <a16:creationId xmlns:a16="http://schemas.microsoft.com/office/drawing/2014/main" id="{69C28726-69D7-67EE-39EE-5AAABEC3D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39" y="1478293"/>
            <a:ext cx="2035812" cy="2034083"/>
          </a:xfrm>
          <a:prstGeom prst="rect">
            <a:avLst/>
          </a:prstGeom>
        </p:spPr>
      </p:pic>
      <p:pic>
        <p:nvPicPr>
          <p:cNvPr id="8" name="Grafik 7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E82571F3-82DE-2681-0FB1-F620F20AD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502" y="1498389"/>
            <a:ext cx="2035812" cy="2034083"/>
          </a:xfrm>
          <a:prstGeom prst="rect">
            <a:avLst/>
          </a:prstGeom>
        </p:spPr>
      </p:pic>
      <p:pic>
        <p:nvPicPr>
          <p:cNvPr id="10" name="Grafik 9" descr="Ein Bild, das Text, Diagramm, Reihe, parallel enthält.&#10;&#10;KI-generierte Inhalte können fehlerhaft sein.">
            <a:extLst>
              <a:ext uri="{FF2B5EF4-FFF2-40B4-BE49-F238E27FC236}">
                <a16:creationId xmlns:a16="http://schemas.microsoft.com/office/drawing/2014/main" id="{1ECBF6C9-61A6-C86A-E314-7925FC7F5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265" y="1478293"/>
            <a:ext cx="2035812" cy="2034083"/>
          </a:xfrm>
          <a:prstGeom prst="rect">
            <a:avLst/>
          </a:prstGeom>
        </p:spPr>
      </p:pic>
      <p:pic>
        <p:nvPicPr>
          <p:cNvPr id="12" name="Grafik 11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F9ECE1DE-F3AF-C327-9CA2-40A0D04584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028" y="1498389"/>
            <a:ext cx="2035812" cy="2034083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8552B6CF-F6E1-8571-6BF2-50233A8935BE}"/>
              </a:ext>
            </a:extLst>
          </p:cNvPr>
          <p:cNvSpPr txBox="1"/>
          <p:nvPr/>
        </p:nvSpPr>
        <p:spPr>
          <a:xfrm>
            <a:off x="793410" y="3496976"/>
            <a:ext cx="191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Storage initial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upper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reservoir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ACCDB73-63C7-0A0D-111A-4C66631DEF76}"/>
              </a:ext>
            </a:extLst>
          </p:cNvPr>
          <p:cNvSpPr txBox="1"/>
          <p:nvPr/>
        </p:nvSpPr>
        <p:spPr>
          <a:xfrm>
            <a:off x="3345502" y="3588199"/>
            <a:ext cx="2108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ers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ratio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A4FB5932-99DE-45E8-9240-4271B2C67848}"/>
              </a:ext>
            </a:extLst>
          </p:cNvPr>
          <p:cNvSpPr txBox="1"/>
          <p:nvPr/>
        </p:nvSpPr>
        <p:spPr>
          <a:xfrm>
            <a:off x="5859157" y="3568103"/>
            <a:ext cx="2438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Percolation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upper-to-lower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07D4628-894C-EBA8-EDB5-2618E61ED9F3}"/>
              </a:ext>
            </a:extLst>
          </p:cNvPr>
          <p:cNvSpPr txBox="1"/>
          <p:nvPr/>
        </p:nvSpPr>
        <p:spPr>
          <a:xfrm>
            <a:off x="8485157" y="3588200"/>
            <a:ext cx="2725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depth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Grafik 25" descr="Ein Bild, das Text, Screenshot, Schwarzweiß enthält.&#10;&#10;KI-generierte Inhalte können fehlerhaft sein.">
            <a:extLst>
              <a:ext uri="{FF2B5EF4-FFF2-40B4-BE49-F238E27FC236}">
                <a16:creationId xmlns:a16="http://schemas.microsoft.com/office/drawing/2014/main" id="{2AD65A2D-364F-E75B-0109-5E352B2934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68" y="4145047"/>
            <a:ext cx="2725392" cy="2034545"/>
          </a:xfrm>
          <a:prstGeom prst="rect">
            <a:avLst/>
          </a:prstGeom>
        </p:spPr>
      </p:pic>
      <p:pic>
        <p:nvPicPr>
          <p:cNvPr id="27" name="Grafik 26" descr="Ein Bild, das Text, Screenshot, Schwarzweiß, monochrom enthält.&#10;&#10;KI-generierte Inhalte können fehlerhaft sein.">
            <a:extLst>
              <a:ext uri="{FF2B5EF4-FFF2-40B4-BE49-F238E27FC236}">
                <a16:creationId xmlns:a16="http://schemas.microsoft.com/office/drawing/2014/main" id="{395D35FC-7CD9-934C-591E-190621375E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160" y="4164287"/>
            <a:ext cx="2725392" cy="2034545"/>
          </a:xfrm>
          <a:prstGeom prst="rect">
            <a:avLst/>
          </a:prstGeom>
        </p:spPr>
      </p:pic>
      <p:pic>
        <p:nvPicPr>
          <p:cNvPr id="28" name="Grafik 27" descr="Ein Bild, das Text, Screenshot, Schwarzweiß, monochrom enthält.&#10;&#10;KI-generierte Inhalte können fehlerhaft sein.">
            <a:extLst>
              <a:ext uri="{FF2B5EF4-FFF2-40B4-BE49-F238E27FC236}">
                <a16:creationId xmlns:a16="http://schemas.microsoft.com/office/drawing/2014/main" id="{68A60270-148A-3F82-3AFE-8D41D580B8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552" y="4164287"/>
            <a:ext cx="2725392" cy="2034545"/>
          </a:xfrm>
          <a:prstGeom prst="rect">
            <a:avLst/>
          </a:prstGeom>
        </p:spPr>
      </p:pic>
      <p:pic>
        <p:nvPicPr>
          <p:cNvPr id="29" name="Grafik 28" descr="Ein Bild, das Text, Screenshot, Schwarzweiß, monochrom enthält.&#10;&#10;KI-generierte Inhalte können fehlerhaft sein.">
            <a:extLst>
              <a:ext uri="{FF2B5EF4-FFF2-40B4-BE49-F238E27FC236}">
                <a16:creationId xmlns:a16="http://schemas.microsoft.com/office/drawing/2014/main" id="{A836DD2D-9433-6B79-E96A-63B0C84EE0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944" y="4145047"/>
            <a:ext cx="2725392" cy="20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79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2B4E5-1931-9F1C-153D-C43812E46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EA56C5-E477-86FD-1EF3-F30DF41FA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URR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fik 11" descr="Ein Bild, das Text, Screenshot, Schwarzweiß, monochrom enthält.&#10;&#10;KI-generierte Inhalte können fehlerhaft sein.">
            <a:extLst>
              <a:ext uri="{FF2B5EF4-FFF2-40B4-BE49-F238E27FC236}">
                <a16:creationId xmlns:a16="http://schemas.microsoft.com/office/drawing/2014/main" id="{63FDA53A-EA29-9BCD-DB34-70952E575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036" y="4247320"/>
            <a:ext cx="2725392" cy="2034545"/>
          </a:xfrm>
          <a:prstGeom prst="rect">
            <a:avLst/>
          </a:prstGeom>
        </p:spPr>
      </p:pic>
      <p:pic>
        <p:nvPicPr>
          <p:cNvPr id="14" name="Grafik 13" descr="Ein Bild, das Text, Screenshot, Schwarzweiß, monochrom enthält.&#10;&#10;KI-generierte Inhalte können fehlerhaft sein.">
            <a:extLst>
              <a:ext uri="{FF2B5EF4-FFF2-40B4-BE49-F238E27FC236}">
                <a16:creationId xmlns:a16="http://schemas.microsoft.com/office/drawing/2014/main" id="{19A0E7AF-87EB-3075-FEFE-E42868028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660" y="4247320"/>
            <a:ext cx="2725392" cy="2034545"/>
          </a:xfrm>
          <a:prstGeom prst="rect">
            <a:avLst/>
          </a:prstGeom>
        </p:spPr>
      </p:pic>
      <p:pic>
        <p:nvPicPr>
          <p:cNvPr id="16" name="Grafik 15" descr="Ein Bild, das Text, Screenshot, Schwarzweiß enthält.&#10;&#10;KI-generierte Inhalte können fehlerhaft sein.">
            <a:extLst>
              <a:ext uri="{FF2B5EF4-FFF2-40B4-BE49-F238E27FC236}">
                <a16:creationId xmlns:a16="http://schemas.microsoft.com/office/drawing/2014/main" id="{B2767550-CE49-0B9D-8896-A0DBB37EF8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284" y="4247320"/>
            <a:ext cx="2725392" cy="2034545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7F46F3DE-91C9-CB15-51A2-E2D1E2D2D623}"/>
              </a:ext>
            </a:extLst>
          </p:cNvPr>
          <p:cNvSpPr txBox="1"/>
          <p:nvPr/>
        </p:nvSpPr>
        <p:spPr>
          <a:xfrm>
            <a:off x="1696858" y="3689354"/>
            <a:ext cx="2599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357FBAF5-B57E-B823-B0D1-BBCE32A5F648}"/>
              </a:ext>
            </a:extLst>
          </p:cNvPr>
          <p:cNvSpPr txBox="1"/>
          <p:nvPr/>
        </p:nvSpPr>
        <p:spPr>
          <a:xfrm>
            <a:off x="4513366" y="3675927"/>
            <a:ext cx="2599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discharge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2FB259E-97F8-7414-71E4-A8DA258858DD}"/>
              </a:ext>
            </a:extLst>
          </p:cNvPr>
          <p:cNvSpPr txBox="1"/>
          <p:nvPr/>
        </p:nvSpPr>
        <p:spPr>
          <a:xfrm>
            <a:off x="7341020" y="3679241"/>
            <a:ext cx="2599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Grafik 23" descr="Ein Bild, das Text, Diagramm, Reihe, parallel enthält.&#10;&#10;KI-generierte Inhalte können fehlerhaft sein.">
            <a:extLst>
              <a:ext uri="{FF2B5EF4-FFF2-40B4-BE49-F238E27FC236}">
                <a16:creationId xmlns:a16="http://schemas.microsoft.com/office/drawing/2014/main" id="{8C3A6290-A5B4-E5EA-7F2F-EE45DB0B95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064" y="1532005"/>
            <a:ext cx="2159183" cy="2157349"/>
          </a:xfrm>
          <a:prstGeom prst="rect">
            <a:avLst/>
          </a:prstGeom>
        </p:spPr>
      </p:pic>
      <p:pic>
        <p:nvPicPr>
          <p:cNvPr id="25" name="Grafik 24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B2083C6C-12E4-7E5F-641A-30C4822D2C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800" y="1532005"/>
            <a:ext cx="2161018" cy="2157349"/>
          </a:xfrm>
          <a:prstGeom prst="rect">
            <a:avLst/>
          </a:prstGeom>
        </p:spPr>
      </p:pic>
      <p:pic>
        <p:nvPicPr>
          <p:cNvPr id="26" name="Grafik 25" descr="Ein Bild, das Text, Diagramm, Reihe, parallel enthält.&#10;&#10;KI-generierte Inhalte können fehlerhaft sein.">
            <a:extLst>
              <a:ext uri="{FF2B5EF4-FFF2-40B4-BE49-F238E27FC236}">
                <a16:creationId xmlns:a16="http://schemas.microsoft.com/office/drawing/2014/main" id="{9364EFE3-C08E-519A-804B-8A41D8B1B8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726" y="1532005"/>
            <a:ext cx="2159183" cy="215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31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781EE84-C96A-5DFB-5853-B79C2A5C5065}"/>
              </a:ext>
            </a:extLst>
          </p:cNvPr>
          <p:cNvSpPr/>
          <p:nvPr/>
        </p:nvSpPr>
        <p:spPr>
          <a:xfrm>
            <a:off x="6438378" y="4133589"/>
            <a:ext cx="4221271" cy="2043374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BEB2F7-F980-06CA-B9D5-5753E45EA848}"/>
              </a:ext>
            </a:extLst>
          </p:cNvPr>
          <p:cNvSpPr/>
          <p:nvPr/>
        </p:nvSpPr>
        <p:spPr>
          <a:xfrm>
            <a:off x="6526060" y="1825625"/>
            <a:ext cx="4133589" cy="21756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A542A6-22E1-8826-0821-C63CD9C2B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Upper Reservoir module off -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27754-C26D-C361-5406-A89AA49B9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pPr marL="0" indent="0">
              <a:buNone/>
            </a:pPr>
            <a:r>
              <a:rPr lang="en-GB" sz="1800" dirty="0"/>
              <a:t>𝑈𝑅𝑅_𝐷𝑇𝐻 = 𝑈𝑅𝑅_𝐷𝑇𝐻 + ((1 − 𝑊𝑆𝑅) × 𝑅𝑁𝐹)</a:t>
            </a:r>
          </a:p>
          <a:p>
            <a:pPr marL="0" indent="0">
              <a:buNone/>
            </a:pPr>
            <a:r>
              <a:rPr lang="en-GB" sz="1800" dirty="0"/>
              <a:t>𝑄_𝑇 = (𝑈𝑅𝑅_𝐷𝑇𝐻 − 𝑈𝑅𝑅_𝑇𝐷𝐻) × 𝑇𝐷𝑅 </a:t>
            </a:r>
          </a:p>
          <a:p>
            <a:pPr marL="0" indent="0">
              <a:buNone/>
            </a:pPr>
            <a:r>
              <a:rPr lang="en-GB" sz="1800" dirty="0"/>
              <a:t>𝑄_𝑇 = 𝑀</a:t>
            </a:r>
            <a:r>
              <a:rPr lang="en-GB" sz="1800" dirty="0" err="1"/>
              <a:t>ax</a:t>
            </a:r>
            <a:r>
              <a:rPr lang="en-GB" sz="1800" dirty="0"/>
              <a:t> (𝑄𝑇 , 0)  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𝑈𝑅𝑅_𝐷𝑇𝐻 = 𝑈𝑅𝑅_𝐷𝑇𝐻 − 𝑄𝑇 </a:t>
            </a:r>
          </a:p>
          <a:p>
            <a:pPr marL="0" indent="0">
              <a:buNone/>
            </a:pPr>
            <a:r>
              <a:rPr lang="en-GB" sz="1800" dirty="0"/>
              <a:t>𝑄_𝑁 = Min (𝑈𝑅𝑅_𝐷𝑇𝐻, 𝑈𝑅𝑅_𝑇𝐷𝐻) × 𝑁𝐷𝑅 </a:t>
            </a:r>
          </a:p>
          <a:p>
            <a:pPr marL="0" indent="0">
              <a:buNone/>
            </a:pPr>
            <a:r>
              <a:rPr lang="en-GB" sz="1800" dirty="0"/>
              <a:t>𝑈𝑅𝑅_𝐷𝑇𝐻 = 𝑈𝑅𝑅_𝐷𝑇𝐻 − 𝑄𝑁 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𝑃𝐿𝑁 = 𝑈𝑅𝑅_𝐷𝑇𝐻 × 𝑈𝐿𝐶 </a:t>
            </a:r>
          </a:p>
          <a:p>
            <a:pPr marL="0" indent="0">
              <a:buNone/>
            </a:pPr>
            <a:r>
              <a:rPr lang="en-GB" sz="1800" dirty="0"/>
              <a:t>𝑈𝑅𝑅_𝐷𝑇𝐻 = 𝑈𝑅𝑅_𝐷𝑇𝐻 − 𝑃𝐿𝑁 </a:t>
            </a:r>
          </a:p>
          <a:p>
            <a:endParaRPr lang="en-DE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EB4F5C2-EC92-E371-E439-20F46E445D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8378" y="1754525"/>
            <a:ext cx="4221271" cy="22467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DE" altLang="en-DE" sz="1400" b="1" dirty="0">
                <a:latin typeface="+mn-lt"/>
              </a:rPr>
              <a:t>WSR=0 → All runoff enters URR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DE" altLang="en-DE" sz="1400" b="1" dirty="0">
                <a:latin typeface="+mn-lt"/>
              </a:rPr>
              <a:t>URR_TDH=0 → No storage threshold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DE" altLang="en-DE" sz="1400" b="1" dirty="0">
                <a:latin typeface="+mn-lt"/>
              </a:rPr>
              <a:t>TDR=1 → Fully open quick outlet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DE" altLang="en-DE" sz="1400" b="1" dirty="0">
                <a:latin typeface="+mn-lt"/>
              </a:rPr>
              <a:t>NDR=0, ULC=0 → No interflow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DE" altLang="en-DE" sz="1400" b="1" dirty="0"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altLang="en-DE" sz="1400" b="1" dirty="0">
                <a:latin typeface="+mn-lt"/>
              </a:rPr>
              <a:t>Result: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altLang="en-DE" sz="1400" b="1" dirty="0">
                <a:latin typeface="+mn-lt"/>
              </a:rPr>
              <a:t>QT=RNF, QN=0, PLN=0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DE" altLang="en-DE" sz="1400" b="1" dirty="0"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altLang="en-DE" sz="1400" b="1" dirty="0">
                <a:latin typeface="+mn-lt"/>
              </a:rPr>
              <a:t>All inflow immediately becomes quickflow — URR behaves as if bypassed to river.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3F5857E-25B6-190D-D29B-3A2EE07591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8378" y="4213768"/>
            <a:ext cx="4274507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DE" altLang="en-DE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WSR = 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DE" altLang="en-DE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URR_TDH​ = very large (≈1000)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DE" altLang="en-DE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TDR=0, NDR=0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DE" altLang="en-DE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ULC=1 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DE" altLang="en-DE" sz="1400" b="1" dirty="0">
                <a:solidFill>
                  <a:srgbClr val="000000"/>
                </a:solidFill>
              </a:rPr>
              <a:t>Result: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DE" altLang="en-DE" sz="1400" b="1" dirty="0">
                <a:solidFill>
                  <a:srgbClr val="000000"/>
                </a:solidFill>
              </a:rPr>
              <a:t>PLN=RNF,Q_T=0,Q_N=0</a:t>
            </a:r>
            <a:endParaRPr lang="en-DE" altLang="en-DE" sz="1400" b="1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DE" altLang="en-DE" sz="1400" b="1" dirty="0">
                <a:solidFill>
                  <a:srgbClr val="000000"/>
                </a:solidFill>
              </a:rPr>
              <a:t>URR acts as a pass-through to LRR, with no direct quickflow.</a:t>
            </a:r>
            <a:endParaRPr lang="en-DE" altLang="en-DE" sz="1400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altLang="en-DE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00639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F45A0-A537-ABE9-D9FA-FE2E5AD6A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Upper Reservoir module off – optimization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203723-B538-1154-66AF-3972460E7FCB}"/>
              </a:ext>
            </a:extLst>
          </p:cNvPr>
          <p:cNvSpPr txBox="1"/>
          <p:nvPr/>
        </p:nvSpPr>
        <p:spPr>
          <a:xfrm>
            <a:off x="1289050" y="4957435"/>
            <a:ext cx="1872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NSE = -0.1175</a:t>
            </a:r>
          </a:p>
        </p:txBody>
      </p:sp>
      <p:pic>
        <p:nvPicPr>
          <p:cNvPr id="12" name="Content Placeholder 11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580B3822-6E55-2450-8BD1-524C2919B3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1" y="1916095"/>
            <a:ext cx="5753100" cy="2684025"/>
          </a:xfrm>
        </p:spPr>
      </p:pic>
      <p:pic>
        <p:nvPicPr>
          <p:cNvPr id="14" name="Picture 13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ED8E13CB-7E63-6CF3-2194-74CD14EEB5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16095"/>
            <a:ext cx="5166388" cy="2531872"/>
          </a:xfrm>
          <a:prstGeom prst="rect">
            <a:avLst/>
          </a:prstGeom>
        </p:spPr>
      </p:pic>
      <p:sp>
        <p:nvSpPr>
          <p:cNvPr id="15" name="Rectangle 1">
            <a:extLst>
              <a:ext uri="{FF2B5EF4-FFF2-40B4-BE49-F238E27FC236}">
                <a16:creationId xmlns:a16="http://schemas.microsoft.com/office/drawing/2014/main" id="{5AFAB301-3966-2FE5-ABA4-8940EDBE9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1143" y="4788688"/>
            <a:ext cx="4789714" cy="16158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DE" altLang="en-DE" sz="1100" dirty="0">
                <a:latin typeface="+mn-lt"/>
              </a:rPr>
              <a:t>WSR=0 → All runoff enters URR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DE" altLang="en-DE" sz="1100" dirty="0">
                <a:latin typeface="+mn-lt"/>
              </a:rPr>
              <a:t>URR_TDH=0 → No storage threshold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DE" altLang="en-DE" sz="1100" dirty="0">
                <a:latin typeface="+mn-lt"/>
              </a:rPr>
              <a:t>TDR=1 → Fully open quick outlet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DE" altLang="en-DE" sz="1100" dirty="0">
                <a:latin typeface="+mn-lt"/>
              </a:rPr>
              <a:t>NDR=0, ULC=0 → No interflow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DE" altLang="en-DE" sz="1100" dirty="0"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altLang="en-DE" sz="1100" dirty="0">
                <a:latin typeface="+mn-lt"/>
              </a:rPr>
              <a:t>Result: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altLang="en-DE" sz="1100" dirty="0">
                <a:latin typeface="+mn-lt"/>
              </a:rPr>
              <a:t>QT=RNF, QN=0, PLN=0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altLang="en-DE" sz="1100" dirty="0">
                <a:latin typeface="+mn-lt"/>
              </a:rPr>
              <a:t>All inflow immediately becomes quickflow — URR behaves as if bypassed to river.</a:t>
            </a:r>
          </a:p>
        </p:txBody>
      </p:sp>
    </p:spTree>
    <p:extLst>
      <p:ext uri="{BB962C8B-B14F-4D97-AF65-F5344CB8AC3E}">
        <p14:creationId xmlns:p14="http://schemas.microsoft.com/office/powerpoint/2010/main" val="961010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B5313-A5B0-8466-0FF6-2F45A6B09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B8F25-9E4C-BE6C-2636-3370CF40F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Upper Reservoir module off – optimization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0F83FE-56B4-3471-149F-0B916BF44BBD}"/>
              </a:ext>
            </a:extLst>
          </p:cNvPr>
          <p:cNvSpPr txBox="1"/>
          <p:nvPr/>
        </p:nvSpPr>
        <p:spPr>
          <a:xfrm>
            <a:off x="1289050" y="4957435"/>
            <a:ext cx="1872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NSE = 0.8874</a:t>
            </a:r>
          </a:p>
        </p:txBody>
      </p:sp>
      <p:pic>
        <p:nvPicPr>
          <p:cNvPr id="14" name="Picture 13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1FB2FFFB-F4B8-6686-1348-FF660153C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99981"/>
            <a:ext cx="5166388" cy="2531872"/>
          </a:xfrm>
          <a:prstGeom prst="rect">
            <a:avLst/>
          </a:prstGeom>
        </p:spPr>
      </p:pic>
      <p:sp>
        <p:nvSpPr>
          <p:cNvPr id="15" name="Rectangle 1">
            <a:extLst>
              <a:ext uri="{FF2B5EF4-FFF2-40B4-BE49-F238E27FC236}">
                <a16:creationId xmlns:a16="http://schemas.microsoft.com/office/drawing/2014/main" id="{797FD617-1D49-1C6D-781E-639F13E79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1143" y="4713671"/>
            <a:ext cx="4789714" cy="1446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WSR = 0</a:t>
            </a: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URR_TDH​ = very large (≈1000)</a:t>
            </a: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TDR=0, NDR=0</a:t>
            </a: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ULC=1 </a:t>
            </a:r>
          </a:p>
          <a:p>
            <a:pPr lvl="0"/>
            <a:endParaRPr lang="en-DE" altLang="en-DE" sz="1100" dirty="0">
              <a:solidFill>
                <a:srgbClr val="000000"/>
              </a:solidFill>
            </a:endParaRP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Result:</a:t>
            </a: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PLN=RNF,Q_T=0,Q_N=0</a:t>
            </a:r>
            <a:endParaRPr lang="en-DE" altLang="en-DE" sz="1100" dirty="0"/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URR acts as a pass-through to LRR, with no direct quickflow.</a:t>
            </a:r>
            <a:endParaRPr lang="en-DE" altLang="en-DE" sz="1100" dirty="0"/>
          </a:p>
        </p:txBody>
      </p:sp>
      <p:pic>
        <p:nvPicPr>
          <p:cNvPr id="6" name="Content Placeholder 5" descr="A graph with orange and blue lines&#10;&#10;AI-generated content may be incorrect.">
            <a:extLst>
              <a:ext uri="{FF2B5EF4-FFF2-40B4-BE49-F238E27FC236}">
                <a16:creationId xmlns:a16="http://schemas.microsoft.com/office/drawing/2014/main" id="{1C8AD1CE-057C-20F7-DD3F-BBC3C9C6A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0565"/>
            <a:ext cx="5426966" cy="2531872"/>
          </a:xfrm>
        </p:spPr>
      </p:pic>
    </p:spTree>
    <p:extLst>
      <p:ext uri="{BB962C8B-B14F-4D97-AF65-F5344CB8AC3E}">
        <p14:creationId xmlns:p14="http://schemas.microsoft.com/office/powerpoint/2010/main" val="762547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14189-FD7C-8CDB-BC13-71391A048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961A5B-C4D5-B8BC-65DB-E90FEEABD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LRR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399E6543-CAC5-BC71-ECE2-1CB3A7C6E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070" y="1352484"/>
            <a:ext cx="2855189" cy="2852764"/>
          </a:xfrm>
          <a:prstGeom prst="rect">
            <a:avLst/>
          </a:prstGeom>
        </p:spPr>
      </p:pic>
      <p:pic>
        <p:nvPicPr>
          <p:cNvPr id="6" name="Grafik 5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4E8CCC5B-0EDB-F38F-57AE-2E7976070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129" y="1415759"/>
            <a:ext cx="2855189" cy="285276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7A78E14-DA64-8165-9644-71E7D1B802B0}"/>
              </a:ext>
            </a:extLst>
          </p:cNvPr>
          <p:cNvSpPr txBox="1"/>
          <p:nvPr/>
        </p:nvSpPr>
        <p:spPr>
          <a:xfrm>
            <a:off x="362114" y="1415759"/>
            <a:ext cx="2364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Storage initial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lower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reservoir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E12E0C9-D647-DAD5-D3E5-45B11ADB4070}"/>
              </a:ext>
            </a:extLst>
          </p:cNvPr>
          <p:cNvSpPr txBox="1"/>
          <p:nvPr/>
        </p:nvSpPr>
        <p:spPr>
          <a:xfrm>
            <a:off x="5677259" y="1415759"/>
            <a:ext cx="2364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Discharge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rate</a:t>
            </a:r>
          </a:p>
        </p:txBody>
      </p:sp>
      <p:pic>
        <p:nvPicPr>
          <p:cNvPr id="12" name="Grafik 11" descr="Ein Bild, das Text, Screenshot, monochrom enthält.&#10;&#10;KI-generierte Inhalte können fehlerhaft sein.">
            <a:extLst>
              <a:ext uri="{FF2B5EF4-FFF2-40B4-BE49-F238E27FC236}">
                <a16:creationId xmlns:a16="http://schemas.microsoft.com/office/drawing/2014/main" id="{DDE47AA8-B941-F07B-177C-23F08EE6AB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93" y="4221250"/>
            <a:ext cx="3382031" cy="2524736"/>
          </a:xfrm>
          <a:prstGeom prst="rect">
            <a:avLst/>
          </a:prstGeom>
        </p:spPr>
      </p:pic>
      <p:pic>
        <p:nvPicPr>
          <p:cNvPr id="13" name="Grafik 12" descr="Ein Bild, das Text, Screenshot, monochrom enthält.&#10;&#10;KI-generierte Inhalte können fehlerhaft sein.">
            <a:extLst>
              <a:ext uri="{FF2B5EF4-FFF2-40B4-BE49-F238E27FC236}">
                <a16:creationId xmlns:a16="http://schemas.microsoft.com/office/drawing/2014/main" id="{3E394671-6395-8CB3-D917-8755C57576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648" y="4221250"/>
            <a:ext cx="3382031" cy="252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32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C0F63-F343-142C-2598-B70D5934A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Lower Reservoir module off – optimization</a:t>
            </a:r>
          </a:p>
        </p:txBody>
      </p:sp>
      <p:pic>
        <p:nvPicPr>
          <p:cNvPr id="5" name="Content Placeholder 4" descr="A graph of a graph showing different types of data&#10;&#10;AI-generated content may be incorrect.">
            <a:extLst>
              <a:ext uri="{FF2B5EF4-FFF2-40B4-BE49-F238E27FC236}">
                <a16:creationId xmlns:a16="http://schemas.microsoft.com/office/drawing/2014/main" id="{A7B66978-C9FC-552B-B896-96EA64E9E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07" y="2114549"/>
            <a:ext cx="5069113" cy="2364921"/>
          </a:xfrm>
        </p:spPr>
      </p:pic>
      <p:pic>
        <p:nvPicPr>
          <p:cNvPr id="7" name="Picture 6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E44AFFEA-1DF4-F9C2-B777-E25BAF4EE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14548"/>
            <a:ext cx="4803505" cy="23540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635FC5-A333-8EE5-9A31-D0B2067B1854}"/>
              </a:ext>
            </a:extLst>
          </p:cNvPr>
          <p:cNvSpPr txBox="1"/>
          <p:nvPr/>
        </p:nvSpPr>
        <p:spPr>
          <a:xfrm>
            <a:off x="1289050" y="4957435"/>
            <a:ext cx="1872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NSE = -0.1039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7EDFE9-CA6C-DD8E-E0A1-1093625F1D7E}"/>
              </a:ext>
            </a:extLst>
          </p:cNvPr>
          <p:cNvSpPr txBox="1"/>
          <p:nvPr/>
        </p:nvSpPr>
        <p:spPr>
          <a:xfrm>
            <a:off x="3047999" y="5265213"/>
            <a:ext cx="88827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DE" sz="1600" dirty="0">
                <a:effectLst/>
                <a:latin typeface="Helvetica" pitchFamily="2" charset="0"/>
              </a:rPr>
              <a:t>𝑄𝐿 = 𝐿𝑅𝑅_𝐷𝑇𝐻 × 𝐷𝑅𝐸                      </a:t>
            </a:r>
            <a:r>
              <a:rPr lang="en-DE" sz="1400" i="1" dirty="0">
                <a:effectLst/>
                <a:latin typeface="Helvetica" pitchFamily="2" charset="0"/>
              </a:rPr>
              <a:t>DRE = 0, ULC = 0, TDR = 1 (from the upper reservoir)                       </a:t>
            </a:r>
          </a:p>
          <a:p>
            <a:pPr>
              <a:buNone/>
            </a:pPr>
            <a:r>
              <a:rPr lang="en-DE" sz="1600" dirty="0">
                <a:effectLst/>
                <a:latin typeface="Helvetica" pitchFamily="2" charset="0"/>
              </a:rPr>
              <a:t>𝐿𝑅𝑅_𝐷𝑇𝐻 = 𝐿𝑅𝑅_𝐷𝑇𝐻 − 𝑄𝐿 </a:t>
            </a:r>
          </a:p>
          <a:p>
            <a:pPr>
              <a:buNone/>
            </a:pPr>
            <a:r>
              <a:rPr lang="en-DE" sz="1600" dirty="0">
                <a:effectLst/>
                <a:latin typeface="Helvetica" pitchFamily="2" charset="0"/>
              </a:rPr>
              <a:t>𝐿𝑅𝑅_𝐷𝑇𝐻 = 𝐿𝑅𝑅_𝐷𝑇𝐻 + 𝑃𝐿𝑁 </a:t>
            </a:r>
          </a:p>
        </p:txBody>
      </p:sp>
    </p:spTree>
    <p:extLst>
      <p:ext uri="{BB962C8B-B14F-4D97-AF65-F5344CB8AC3E}">
        <p14:creationId xmlns:p14="http://schemas.microsoft.com/office/powerpoint/2010/main" val="953557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9FB77-B02A-20FE-3614-5399D5ABC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4F423C-FE3A-2843-AC6C-D9B630C96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LRR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 descr="Ein Bild, das Text, Screenshot, Schwarzweiß enthält.&#10;&#10;KI-generierte Inhalte können fehlerhaft sein.">
            <a:extLst>
              <a:ext uri="{FF2B5EF4-FFF2-40B4-BE49-F238E27FC236}">
                <a16:creationId xmlns:a16="http://schemas.microsoft.com/office/drawing/2014/main" id="{EE28D7B6-7EDE-2FC8-2E7A-FDBC57155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159" y="1918341"/>
            <a:ext cx="3887765" cy="290227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13B401A-9000-FF78-9E9D-7A93A9C0B7E5}"/>
              </a:ext>
            </a:extLst>
          </p:cNvPr>
          <p:cNvSpPr txBox="1"/>
          <p:nvPr/>
        </p:nvSpPr>
        <p:spPr>
          <a:xfrm>
            <a:off x="4621714" y="5167312"/>
            <a:ext cx="2894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Lower-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rafik 10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3A390EA6-4A5F-EFDF-F7E5-24DB4D92E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730" y="1690688"/>
            <a:ext cx="3132588" cy="312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DDD72C-94BE-B483-816F-AA8814AA8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All Parameters on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70C3CAF-D11D-1803-2FF6-841656A8B005}"/>
              </a:ext>
            </a:extLst>
          </p:cNvPr>
          <p:cNvSpPr txBox="1"/>
          <p:nvPr/>
        </p:nvSpPr>
        <p:spPr>
          <a:xfrm>
            <a:off x="1095600" y="1355125"/>
            <a:ext cx="600014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Snow initial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depth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		0.000000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Snow fall/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 		0.148940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Snow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 			0.634415</a:t>
            </a: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Precipitation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	0.036731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Soil initial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moisture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		94.568525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Soil permanent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wilting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point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	432.979200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Soil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field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capacity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		148.866130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Soil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beta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			2.659653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Storage initial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upper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reservoir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	1.728010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Storage initial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lower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reservoir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	0.739939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ratio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	0.748241</a:t>
            </a: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Percolation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upper-to-lower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0.185272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depth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	60.579322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	0.143289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discharge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0.000401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	0.000147</a:t>
            </a: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Discharge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rate:				0.008535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Lower-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		0.000024</a:t>
            </a:r>
          </a:p>
        </p:txBody>
      </p:sp>
      <p:pic>
        <p:nvPicPr>
          <p:cNvPr id="9" name="Grafik 8" descr="Ein Bild, das Text, Reihe, Schrift, Diagramm enthält.&#10;&#10;KI-generierte Inhalte können fehlerhaft sein.">
            <a:extLst>
              <a:ext uri="{FF2B5EF4-FFF2-40B4-BE49-F238E27FC236}">
                <a16:creationId xmlns:a16="http://schemas.microsoft.com/office/drawing/2014/main" id="{05109C09-C0AB-C5F5-F407-821214B2E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192" y="1341900"/>
            <a:ext cx="3273552" cy="493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673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506C64-B033-BDFF-4CC0-616365722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Snow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Grafik 18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A10B4E64-189E-37AA-3396-06A76B643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455" y="1563618"/>
            <a:ext cx="2710279" cy="2705677"/>
          </a:xfrm>
          <a:prstGeom prst="rect">
            <a:avLst/>
          </a:prstGeom>
        </p:spPr>
      </p:pic>
      <p:pic>
        <p:nvPicPr>
          <p:cNvPr id="21" name="Grafik 20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92DEF11D-38BE-7B22-307C-3BAD13C8D0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136" y="1563619"/>
            <a:ext cx="2707978" cy="2705677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CC1FCCE9-CB98-CCC0-8537-462C84CBB085}"/>
              </a:ext>
            </a:extLst>
          </p:cNvPr>
          <p:cNvSpPr txBox="1"/>
          <p:nvPr/>
        </p:nvSpPr>
        <p:spPr>
          <a:xfrm>
            <a:off x="-254958" y="1644521"/>
            <a:ext cx="2186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Snow initial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depth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36307985-C0E7-D85C-AA6B-E55DCC50E900}"/>
              </a:ext>
            </a:extLst>
          </p:cNvPr>
          <p:cNvSpPr txBox="1"/>
          <p:nvPr/>
        </p:nvSpPr>
        <p:spPr>
          <a:xfrm>
            <a:off x="5236432" y="1690688"/>
            <a:ext cx="2584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Snow fall/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b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rafik 41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9C340179-A9EC-5A1B-90FC-F1E94C74A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013" y="4288608"/>
            <a:ext cx="3159161" cy="2358360"/>
          </a:xfrm>
          <a:prstGeom prst="rect">
            <a:avLst/>
          </a:prstGeom>
        </p:spPr>
      </p:pic>
      <p:pic>
        <p:nvPicPr>
          <p:cNvPr id="43" name="Grafik 42" descr="Ein Bild, das Text, Screenshot, Schwarzweiß enthält.&#10;&#10;KI-generierte Inhalte können fehlerhaft sein.">
            <a:extLst>
              <a:ext uri="{FF2B5EF4-FFF2-40B4-BE49-F238E27FC236}">
                <a16:creationId xmlns:a16="http://schemas.microsoft.com/office/drawing/2014/main" id="{504AC5FB-3CA8-3DC6-106E-265A213AF5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545" y="4269296"/>
            <a:ext cx="3159161" cy="235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605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0F99B-82DB-B59D-DFEB-21C65ACE8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E4362D-8BEE-9456-EB89-64CA3D049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Snow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6376D61-FD61-72B3-BE3E-ED9C39121CCB}"/>
              </a:ext>
            </a:extLst>
          </p:cNvPr>
          <p:cNvSpPr txBox="1"/>
          <p:nvPr/>
        </p:nvSpPr>
        <p:spPr>
          <a:xfrm>
            <a:off x="-142986" y="1690688"/>
            <a:ext cx="2324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Snow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4CAF155-9249-0BCC-9FCA-6E4A02A1F4FD}"/>
              </a:ext>
            </a:extLst>
          </p:cNvPr>
          <p:cNvSpPr txBox="1"/>
          <p:nvPr/>
        </p:nvSpPr>
        <p:spPr>
          <a:xfrm>
            <a:off x="5637121" y="1643528"/>
            <a:ext cx="2186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Precipitation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Grafik 43" descr="Ein Bild, das Text, Screenshot, Schwarzweiß, monochrom enthält.&#10;&#10;KI-generierte Inhalte können fehlerhaft sein.">
            <a:extLst>
              <a:ext uri="{FF2B5EF4-FFF2-40B4-BE49-F238E27FC236}">
                <a16:creationId xmlns:a16="http://schemas.microsoft.com/office/drawing/2014/main" id="{20CEDFF1-E474-34EE-7614-345618984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012" y="4288608"/>
            <a:ext cx="3159161" cy="2358360"/>
          </a:xfrm>
          <a:prstGeom prst="rect">
            <a:avLst/>
          </a:prstGeom>
        </p:spPr>
      </p:pic>
      <p:pic>
        <p:nvPicPr>
          <p:cNvPr id="45" name="Grafik 44" descr="Ein Bild, das Text, Screenshot, Schwarzweiß, monochrom enthält.&#10;&#10;KI-generierte Inhalte können fehlerhaft sein.">
            <a:extLst>
              <a:ext uri="{FF2B5EF4-FFF2-40B4-BE49-F238E27FC236}">
                <a16:creationId xmlns:a16="http://schemas.microsoft.com/office/drawing/2014/main" id="{7951B659-6AD4-4114-DF1B-21E1266E5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544" y="4268302"/>
            <a:ext cx="3159161" cy="2358360"/>
          </a:xfrm>
          <a:prstGeom prst="rect">
            <a:avLst/>
          </a:prstGeom>
        </p:spPr>
      </p:pic>
      <p:pic>
        <p:nvPicPr>
          <p:cNvPr id="46" name="Grafik 45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FE7C3129-83FE-EFC0-06F8-E1DC557369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437" y="1562625"/>
            <a:ext cx="2705677" cy="2705677"/>
          </a:xfrm>
          <a:prstGeom prst="rect">
            <a:avLst/>
          </a:prstGeom>
        </p:spPr>
      </p:pic>
      <p:pic>
        <p:nvPicPr>
          <p:cNvPr id="47" name="Grafik 46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6627BB4E-A4DE-3DAD-2CB6-3AF69A7BC8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603" y="1582931"/>
            <a:ext cx="2707978" cy="270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97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3D895D-04EE-9BB7-DA9E-2452D8985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Snow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off –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optimization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Part 1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25BCE4B-521A-3E37-A3C1-31A03B7C96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59" y="1690688"/>
            <a:ext cx="5826985" cy="2868821"/>
          </a:xfr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55ED187-A535-4005-5DFF-8AB963F6D0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32076" y="1813072"/>
            <a:ext cx="4348113" cy="4376443"/>
          </a:xfrm>
        </p:spPr>
        <p:txBody>
          <a:bodyPr>
            <a:normAutofit/>
          </a:bodyPr>
          <a:lstStyle/>
          <a:p>
            <a:r>
              <a:rPr lang="de-DE" sz="1800" dirty="0" err="1"/>
              <a:t>We</a:t>
            </a:r>
            <a:r>
              <a:rPr lang="de-DE" sz="1800" dirty="0"/>
              <a:t> </a:t>
            </a:r>
            <a:r>
              <a:rPr lang="de-DE" sz="1800" dirty="0" err="1"/>
              <a:t>set</a:t>
            </a:r>
            <a:r>
              <a:rPr lang="de-DE" sz="1800" dirty="0"/>
              <a:t> TT = -100°C</a:t>
            </a:r>
          </a:p>
          <a:p>
            <a:r>
              <a:rPr lang="de-DE" sz="1800" dirty="0" err="1"/>
              <a:t>We</a:t>
            </a:r>
            <a:r>
              <a:rPr lang="de-DE" sz="1800" dirty="0"/>
              <a:t> </a:t>
            </a:r>
            <a:r>
              <a:rPr lang="de-DE" sz="1800" dirty="0" err="1"/>
              <a:t>set</a:t>
            </a:r>
            <a:r>
              <a:rPr lang="de-DE" sz="1800" dirty="0"/>
              <a:t> AMF = PMF = 0</a:t>
            </a:r>
          </a:p>
          <a:p>
            <a:r>
              <a:rPr lang="de-DE" sz="1800" dirty="0" err="1"/>
              <a:t>Adapt</a:t>
            </a:r>
            <a:r>
              <a:rPr lang="de-DE" sz="1800" dirty="0"/>
              <a:t> </a:t>
            </a:r>
            <a:r>
              <a:rPr lang="de-DE" sz="1800" dirty="0" err="1"/>
              <a:t>bounds</a:t>
            </a:r>
            <a:r>
              <a:rPr lang="de-DE" sz="1800" dirty="0"/>
              <a:t> and </a:t>
            </a:r>
            <a:r>
              <a:rPr lang="de-DE" sz="1800" dirty="0" err="1"/>
              <a:t>run</a:t>
            </a:r>
            <a:r>
              <a:rPr lang="de-DE" sz="1800" dirty="0"/>
              <a:t> </a:t>
            </a:r>
            <a:r>
              <a:rPr lang="de-DE" sz="1800" dirty="0" err="1"/>
              <a:t>optimization</a:t>
            </a:r>
            <a:endParaRPr lang="de-DE" sz="18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1645A2B-1209-CCAE-6CDE-B31F0BA56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076" y="2900602"/>
            <a:ext cx="4663101" cy="56703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0FDDAE4-7C66-0D36-DF3C-35CA44B1E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9769" y="5074795"/>
            <a:ext cx="3330019" cy="50895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E781BC0-3ED2-9B71-804B-8754385F2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2076" y="3519585"/>
            <a:ext cx="2204194" cy="28920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3C7B4EE7-75D6-7FFD-04D0-9754AB71A0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2076" y="3852803"/>
            <a:ext cx="3162472" cy="443993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67D355F-F45C-97CC-8451-3C77DF055F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777" y="1690687"/>
            <a:ext cx="5826985" cy="2868822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ADACA247-8B35-FBB3-8085-277B180986B8}"/>
              </a:ext>
            </a:extLst>
          </p:cNvPr>
          <p:cNvSpPr txBox="1"/>
          <p:nvPr/>
        </p:nvSpPr>
        <p:spPr>
          <a:xfrm>
            <a:off x="1778951" y="4490020"/>
            <a:ext cx="3403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Simulated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Discharge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snow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modul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off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6F3B023-6BE7-6EF5-58AF-67DE27867544}"/>
              </a:ext>
            </a:extLst>
          </p:cNvPr>
          <p:cNvSpPr txBox="1"/>
          <p:nvPr/>
        </p:nvSpPr>
        <p:spPr>
          <a:xfrm>
            <a:off x="7699769" y="4460895"/>
            <a:ext cx="34030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Simulated</a:t>
            </a:r>
            <a:r>
              <a:rPr lang="de-DE" sz="1600" dirty="0"/>
              <a:t> </a:t>
            </a:r>
            <a:r>
              <a:rPr lang="de-DE" sz="1600" dirty="0" err="1"/>
              <a:t>Discharge</a:t>
            </a:r>
            <a:r>
              <a:rPr lang="de-DE" sz="1600" dirty="0"/>
              <a:t> – all </a:t>
            </a:r>
            <a:r>
              <a:rPr lang="de-DE" sz="1600" dirty="0" err="1"/>
              <a:t>modules</a:t>
            </a:r>
            <a:r>
              <a:rPr lang="de-DE" sz="1600" dirty="0"/>
              <a:t> on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BD617E89-7864-A637-51FF-2943DC2EC7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0463" y="5709818"/>
            <a:ext cx="2781688" cy="707022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49276609-8D96-BCE9-DDB3-0A5BDBE029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74006" y="4931819"/>
            <a:ext cx="2603347" cy="79045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F01F847E-B262-6E76-190C-84A9E0967B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5006" y="4559509"/>
            <a:ext cx="1526601" cy="181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27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BA7FB2-AACC-1596-C40E-B91BF175E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Snow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off –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optimization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Part 2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C8F16E9-0155-4D3C-DD47-14DF3F6D6E7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00" y="2049062"/>
            <a:ext cx="5605701" cy="2759875"/>
          </a:xfrm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07EF28D-BEFA-FF7F-BAE6-2316F09F6B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742" y="2049062"/>
            <a:ext cx="4932058" cy="2904770"/>
          </a:xfr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68874E37-F1A0-142A-D271-CE6FA95A63F7}"/>
              </a:ext>
            </a:extLst>
          </p:cNvPr>
          <p:cNvSpPr txBox="1"/>
          <p:nvPr/>
        </p:nvSpPr>
        <p:spPr>
          <a:xfrm>
            <a:off x="1008668" y="4953832"/>
            <a:ext cx="44683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Schenkenau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in Bavaria -&gt;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expect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peaky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implies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higher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Interesting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behavior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snow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snow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at fast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4233D91-B488-AE25-5A99-8FB0ACEB11C5}"/>
              </a:ext>
            </a:extLst>
          </p:cNvPr>
          <p:cNvSpPr/>
          <p:nvPr/>
        </p:nvSpPr>
        <p:spPr>
          <a:xfrm>
            <a:off x="2384982" y="3047651"/>
            <a:ext cx="1131216" cy="76269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90234DC-7199-1E4A-F88F-A5AFBB7AC430}"/>
              </a:ext>
            </a:extLst>
          </p:cNvPr>
          <p:cNvSpPr txBox="1"/>
          <p:nvPr/>
        </p:nvSpPr>
        <p:spPr>
          <a:xfrm>
            <a:off x="6715029" y="4953831"/>
            <a:ext cx="446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High OFV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Poor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convergence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 Snow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relevant</a:t>
            </a:r>
          </a:p>
        </p:txBody>
      </p:sp>
    </p:spTree>
    <p:extLst>
      <p:ext uri="{BB962C8B-B14F-4D97-AF65-F5344CB8AC3E}">
        <p14:creationId xmlns:p14="http://schemas.microsoft.com/office/powerpoint/2010/main" val="372130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C9AB24-5C35-29C2-B770-AE2E81ACC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Soil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21FA62E-8416-3720-D9C7-01203C52629E}"/>
              </a:ext>
            </a:extLst>
          </p:cNvPr>
          <p:cNvSpPr txBox="1"/>
          <p:nvPr/>
        </p:nvSpPr>
        <p:spPr>
          <a:xfrm>
            <a:off x="838200" y="1307559"/>
            <a:ext cx="2186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Soil initial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moisture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55872DF-96F7-6254-6BC4-2E793571609E}"/>
              </a:ext>
            </a:extLst>
          </p:cNvPr>
          <p:cNvSpPr txBox="1"/>
          <p:nvPr/>
        </p:nvSpPr>
        <p:spPr>
          <a:xfrm>
            <a:off x="3509078" y="4779214"/>
            <a:ext cx="2584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Soil permanent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willting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point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32C82B1-E4E0-20E1-B5D9-0CD6BA96AFC2}"/>
              </a:ext>
            </a:extLst>
          </p:cNvPr>
          <p:cNvSpPr txBox="1"/>
          <p:nvPr/>
        </p:nvSpPr>
        <p:spPr>
          <a:xfrm>
            <a:off x="6123082" y="1476836"/>
            <a:ext cx="2324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Soil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field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capacity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BF7B8032-4370-B410-3A7B-018FEC544686}"/>
              </a:ext>
            </a:extLst>
          </p:cNvPr>
          <p:cNvSpPr txBox="1"/>
          <p:nvPr/>
        </p:nvSpPr>
        <p:spPr>
          <a:xfrm>
            <a:off x="9253728" y="4797977"/>
            <a:ext cx="2186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Soil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beta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Grafik 31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4FB02219-38A7-F226-DF0C-D2DE03BC3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905" y="1213375"/>
            <a:ext cx="2707978" cy="2705677"/>
          </a:xfrm>
          <a:prstGeom prst="rect">
            <a:avLst/>
          </a:prstGeom>
        </p:spPr>
      </p:pic>
      <p:pic>
        <p:nvPicPr>
          <p:cNvPr id="33" name="Grafik 32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AB0F6EE0-213C-AD48-1C96-60CB09198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294" y="1345313"/>
            <a:ext cx="2705677" cy="2705677"/>
          </a:xfrm>
          <a:prstGeom prst="rect">
            <a:avLst/>
          </a:prstGeom>
        </p:spPr>
      </p:pic>
      <p:pic>
        <p:nvPicPr>
          <p:cNvPr id="34" name="Grafik 33" descr="Ein Bild, das Text, Screenshot, Schwarzweiß, monochrom enthält.&#10;&#10;KI-generierte Inhalte können fehlerhaft sein.">
            <a:extLst>
              <a:ext uri="{FF2B5EF4-FFF2-40B4-BE49-F238E27FC236}">
                <a16:creationId xmlns:a16="http://schemas.microsoft.com/office/drawing/2014/main" id="{30BB3230-C1C7-2FF7-1388-F3A2BD2C1A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481" y="4097859"/>
            <a:ext cx="3159161" cy="2358360"/>
          </a:xfrm>
          <a:prstGeom prst="rect">
            <a:avLst/>
          </a:prstGeom>
        </p:spPr>
      </p:pic>
      <p:pic>
        <p:nvPicPr>
          <p:cNvPr id="35" name="Grafik 34" descr="Ein Bild, das Text, Screenshot, Schwarzweiß, monochrom enthält.&#10;&#10;KI-generierte Inhalte können fehlerhaft sein.">
            <a:extLst>
              <a:ext uri="{FF2B5EF4-FFF2-40B4-BE49-F238E27FC236}">
                <a16:creationId xmlns:a16="http://schemas.microsoft.com/office/drawing/2014/main" id="{F9DB3E9A-5E14-DB5A-9B98-56936075C4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402" y="4097859"/>
            <a:ext cx="3159161" cy="235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36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978D9-F79A-96D3-DB54-2BBF3BBE5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6CF235-616B-782A-612C-C7A211EBC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Soil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Grafik 12" descr="Ein Bild, das Text, Screenshot, Schwarzweiß enthält.&#10;&#10;KI-generierte Inhalte können fehlerhaft sein.">
            <a:extLst>
              <a:ext uri="{FF2B5EF4-FFF2-40B4-BE49-F238E27FC236}">
                <a16:creationId xmlns:a16="http://schemas.microsoft.com/office/drawing/2014/main" id="{2917CC3A-A878-6548-E93D-9754A21DD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482" y="4097859"/>
            <a:ext cx="3159161" cy="2358360"/>
          </a:xfrm>
          <a:prstGeom prst="rect">
            <a:avLst/>
          </a:prstGeom>
        </p:spPr>
      </p:pic>
      <p:pic>
        <p:nvPicPr>
          <p:cNvPr id="14" name="Grafik 13" descr="Ein Bild, das Text, Screenshot, Schwarzweiß enthält.&#10;&#10;KI-generierte Inhalte können fehlerhaft sein.">
            <a:extLst>
              <a:ext uri="{FF2B5EF4-FFF2-40B4-BE49-F238E27FC236}">
                <a16:creationId xmlns:a16="http://schemas.microsoft.com/office/drawing/2014/main" id="{CA204FB2-69F5-7C47-7518-266EE00EC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402" y="4097859"/>
            <a:ext cx="3159161" cy="235836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8E88540E-5620-47E4-6FD9-EFF01C56AB29}"/>
              </a:ext>
            </a:extLst>
          </p:cNvPr>
          <p:cNvSpPr txBox="1"/>
          <p:nvPr/>
        </p:nvSpPr>
        <p:spPr>
          <a:xfrm>
            <a:off x="6096000" y="1352134"/>
            <a:ext cx="2324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Soil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field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capacity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CB914B4-A119-C85C-0B55-37DC7B0F8140}"/>
              </a:ext>
            </a:extLst>
          </p:cNvPr>
          <p:cNvSpPr txBox="1"/>
          <p:nvPr/>
        </p:nvSpPr>
        <p:spPr>
          <a:xfrm>
            <a:off x="1120966" y="1352134"/>
            <a:ext cx="2186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Soil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beta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Grafik 24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AAE410B5-2473-ED78-CD67-EB7E4AA1B4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073" y="1298445"/>
            <a:ext cx="2707978" cy="2705677"/>
          </a:xfrm>
          <a:prstGeom prst="rect">
            <a:avLst/>
          </a:prstGeom>
        </p:spPr>
      </p:pic>
      <p:pic>
        <p:nvPicPr>
          <p:cNvPr id="26" name="Grafik 25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62F71DDE-81A7-5CD5-0555-16BD05B761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993" y="1298445"/>
            <a:ext cx="2707978" cy="270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89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7085E-D0D8-3F5C-CE75-A2AC0C505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344A8C-F084-417F-6D6E-EB4667F72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Equations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9AFC495-7098-E075-A948-28E3603C6A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Symbol" panose="05050102010706020507" pitchFamily="18" charset="2"/>
                  <a:buChar char="-"/>
                </a:pP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𝐼𝐿𝑁</m:t>
                    </m:r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00" b="0" i="1" smtClean="0">
                            <a:latin typeface="Cambria Math" panose="02040503050406030204" pitchFamily="18" charset="0"/>
                          </a:rPr>
                          <m:t>𝑅𝑁𝐹</m:t>
                        </m:r>
                      </m:e>
                      <m:sub>
                        <m:r>
                          <a:rPr lang="de-DE" sz="2600" b="0" i="1" smtClean="0">
                            <a:latin typeface="Cambria Math" panose="02040503050406030204" pitchFamily="18" charset="0"/>
                          </a:rPr>
                          <m:t>𝑃𝑂𝑇</m:t>
                        </m:r>
                      </m:sub>
                    </m:sSub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𝑅𝑁𝐹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𝑅𝑁𝐹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𝑅𝑁𝐹</m:t>
                        </m:r>
                      </m:e>
                      <m:sub>
                        <m: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𝑃𝑂𝑇</m:t>
                        </m:r>
                      </m:sub>
                    </m:sSub>
                  </m:oMath>
                </a14:m>
                <a:r>
                  <a:rPr lang="de-DE" sz="2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de-DE" sz="2600" b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no</a:t>
                </a:r>
                <a:r>
                  <a:rPr lang="de-DE" sz="2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2600" b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infiltration</a:t>
                </a:r>
                <a:endParaRPr lang="de-DE" sz="26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de-DE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𝑅𝑁𝐹</m:t>
                    </m:r>
                    <m:sSup>
                      <m:sSupPr>
                        <m:ctrlPr>
                          <a:rPr lang="de-DE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600" b="0" i="1" smtClean="0">
                            <a:latin typeface="Cambria Math" panose="02040503050406030204" pitchFamily="18" charset="0"/>
                          </a:rPr>
                          <m:t>=(</m:t>
                        </m:r>
                        <m:f>
                          <m:fPr>
                            <m:ctrlPr>
                              <a:rPr lang="de-DE" sz="2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600" b="0" i="1" smtClean="0">
                                    <a:latin typeface="Cambria Math" panose="02040503050406030204" pitchFamily="18" charset="0"/>
                                  </a:rPr>
                                  <m:t>𝑆𝑂𝐿</m:t>
                                </m:r>
                              </m:e>
                              <m:sub>
                                <m:r>
                                  <a:rPr lang="de-DE" sz="2600" b="0" i="1" smtClean="0">
                                    <a:latin typeface="Cambria Math" panose="02040503050406030204" pitchFamily="18" charset="0"/>
                                  </a:rPr>
                                  <m:t>𝐷𝑇𝐻</m:t>
                                </m:r>
                              </m:sub>
                            </m:sSub>
                          </m:num>
                          <m:den>
                            <m:r>
                              <a:rPr lang="de-DE" sz="2600" b="0" i="1" smtClean="0">
                                <a:latin typeface="Cambria Math" panose="02040503050406030204" pitchFamily="18" charset="0"/>
                              </a:rPr>
                              <m:t>𝐹𝐶𝑌</m:t>
                            </m:r>
                          </m:den>
                        </m:f>
                        <m:r>
                          <a:rPr lang="de-DE" sz="2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p>
                    </m:sSup>
                    <m:r>
                      <a:rPr lang="de-DE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de-DE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𝑅𝑁𝐹</m:t>
                        </m:r>
                      </m:e>
                      <m:sub>
                        <m: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𝑃𝑂𝑇</m:t>
                        </m:r>
                      </m:sub>
                    </m:sSub>
                    <m:r>
                      <a:rPr lang="de-DE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de-DE" sz="2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runoff</a:t>
                </a:r>
                <a:r>
                  <a:rPr lang="de-DE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2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uses</a:t>
                </a:r>
                <a:r>
                  <a:rPr lang="de-DE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2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entire</a:t>
                </a:r>
                <a:r>
                  <a:rPr lang="de-DE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 potential</a:t>
                </a:r>
              </a:p>
              <a:p>
                <a:pPr>
                  <a:buFont typeface="Symbol" panose="05050102010706020507" pitchFamily="18" charset="2"/>
                  <a:buChar char="-"/>
                </a:pP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𝐸𝑇𝑁</m:t>
                    </m:r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00" b="0" i="1" smtClean="0">
                                <a:latin typeface="Cambria Math" panose="02040503050406030204" pitchFamily="18" charset="0"/>
                              </a:rPr>
                              <m:t>𝑆𝑂𝐿</m:t>
                            </m:r>
                          </m:e>
                          <m:sub>
                            <m:r>
                              <a:rPr lang="de-DE" sz="2600" b="0" i="1" smtClean="0">
                                <a:latin typeface="Cambria Math" panose="02040503050406030204" pitchFamily="18" charset="0"/>
                              </a:rPr>
                              <m:t>𝐷𝑇𝐻</m:t>
                            </m:r>
                          </m:sub>
                        </m:sSub>
                      </m:num>
                      <m:den>
                        <m:r>
                          <a:rPr lang="de-DE" sz="2600" b="0" i="1" smtClean="0">
                            <a:latin typeface="Cambria Math" panose="02040503050406030204" pitchFamily="18" charset="0"/>
                          </a:rPr>
                          <m:t>𝑃𝑊𝑃</m:t>
                        </m:r>
                      </m:den>
                    </m:f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𝑃𝐸𝑇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𝑃𝑊𝑃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=∞ </m:t>
                    </m:r>
                    <m:d>
                      <m:dPr>
                        <m:ctrlP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1.000.000</m:t>
                        </m:r>
                      </m:e>
                    </m:d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𝑆𝑂𝐿</m:t>
                        </m:r>
                      </m:e>
                      <m:sub>
                        <m:r>
                          <a:rPr lang="de-DE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𝐷𝑇𝐻</m:t>
                        </m:r>
                      </m:sub>
                    </m:sSub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de-DE" sz="2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no</a:t>
                </a:r>
                <a:r>
                  <a:rPr lang="de-DE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2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evapotranspiration</a:t>
                </a:r>
                <a:endParaRPr lang="de-DE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buFont typeface="Symbol" panose="05050102010706020507" pitchFamily="18" charset="2"/>
                  <a:buChar char="-"/>
                </a:pPr>
                <a:endParaRPr lang="de-DE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de-DE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F21958E-C909-51C5-DCEC-91229A30BA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0EBA2D0E-F4C5-AD78-1205-C4D1F152B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295" y="4247897"/>
            <a:ext cx="3443252" cy="104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736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805</Words>
  <Application>Microsoft Macintosh PowerPoint</Application>
  <PresentationFormat>Widescreen</PresentationFormat>
  <Paragraphs>131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Aptos</vt:lpstr>
      <vt:lpstr>Aptos Display</vt:lpstr>
      <vt:lpstr>Arial</vt:lpstr>
      <vt:lpstr>Cambria Math</vt:lpstr>
      <vt:lpstr>Helvetica</vt:lpstr>
      <vt:lpstr>Symbol</vt:lpstr>
      <vt:lpstr>Office</vt:lpstr>
      <vt:lpstr>All Parameters on</vt:lpstr>
      <vt:lpstr>All Parameters on</vt:lpstr>
      <vt:lpstr>Snow module</vt:lpstr>
      <vt:lpstr>Snow module</vt:lpstr>
      <vt:lpstr>Snow module off – optimization Part 1</vt:lpstr>
      <vt:lpstr>Snow module off – optimization Part 2</vt:lpstr>
      <vt:lpstr>Soil module</vt:lpstr>
      <vt:lpstr>Soil module</vt:lpstr>
      <vt:lpstr>Equations</vt:lpstr>
      <vt:lpstr>Results</vt:lpstr>
      <vt:lpstr>URR module</vt:lpstr>
      <vt:lpstr>URR module</vt:lpstr>
      <vt:lpstr>Upper Reservoir module off - optimization</vt:lpstr>
      <vt:lpstr>Upper Reservoir module off – optimization 1</vt:lpstr>
      <vt:lpstr>Upper Reservoir module off – optimization 2</vt:lpstr>
      <vt:lpstr>LRR module</vt:lpstr>
      <vt:lpstr>Lower Reservoir module off – optimization</vt:lpstr>
      <vt:lpstr>LRR module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Vincent Olander</dc:creator>
  <cp:lastModifiedBy>Nafisa Raihana</cp:lastModifiedBy>
  <cp:revision>13</cp:revision>
  <dcterms:created xsi:type="dcterms:W3CDTF">2025-11-05T18:57:27Z</dcterms:created>
  <dcterms:modified xsi:type="dcterms:W3CDTF">2025-11-07T04:01:10Z</dcterms:modified>
</cp:coreProperties>
</file>